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2" r:id="rId4"/>
    <p:sldId id="271" r:id="rId5"/>
    <p:sldId id="273" r:id="rId6"/>
    <p:sldId id="275" r:id="rId7"/>
    <p:sldId id="274" r:id="rId8"/>
    <p:sldId id="276" r:id="rId9"/>
    <p:sldId id="258" r:id="rId10"/>
    <p:sldId id="259" r:id="rId11"/>
    <p:sldId id="260" r:id="rId12"/>
    <p:sldId id="261" r:id="rId13"/>
    <p:sldId id="263" r:id="rId14"/>
    <p:sldId id="265" r:id="rId15"/>
    <p:sldId id="264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4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6" y="5322789"/>
            <a:ext cx="2142308" cy="67469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434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71" y="5322789"/>
            <a:ext cx="2142307" cy="6746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35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7" y="5322789"/>
            <a:ext cx="2142307" cy="6746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717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88104" y="182880"/>
            <a:ext cx="8773015" cy="543037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7" y="5882422"/>
            <a:ext cx="2142307" cy="6746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 till en rubrik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för att lägga till underrubrik, tänk dock på att inte använda denna layout som slutsida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326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07049"/>
            <a:ext cx="8569325" cy="5412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2018-01-23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819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13664"/>
            <a:ext cx="8569325" cy="5439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2018-01-23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418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94316" y="306685"/>
            <a:ext cx="8569325" cy="5421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2018-01-23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307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14028"/>
            <a:ext cx="8569325" cy="54221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2018-01-23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574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14027"/>
            <a:ext cx="8569325" cy="54221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2018-01-23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643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21006"/>
            <a:ext cx="8569325" cy="54151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2018-01-23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03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19" y="1818658"/>
            <a:ext cx="6653560" cy="388965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2018-01-23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-525538" y="773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45221" y="464755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0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20" y="1842293"/>
            <a:ext cx="3148689" cy="38869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2018-01-23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44865" y="1842293"/>
            <a:ext cx="3147720" cy="38869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245221" y="464755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2018-01-23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45221" y="464755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8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2018-01-23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96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2018-01-23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26721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6" y="5322789"/>
            <a:ext cx="2142308" cy="67469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67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7" y="5322789"/>
            <a:ext cx="2142307" cy="6746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406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7" y="5322789"/>
            <a:ext cx="2142307" cy="67469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048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318" y="464754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5220" y="1818656"/>
            <a:ext cx="6653560" cy="38826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43" y="6531430"/>
            <a:ext cx="1080000" cy="98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7A3B3DD-11D3-46FE-8693-ABC62839DACF}" type="datetimeFigureOut">
              <a:rPr lang="sv-SE" smtClean="0"/>
              <a:pPr/>
              <a:t>2018-01-23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45" y="5890556"/>
            <a:ext cx="16003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4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6" r:id="rId4"/>
    <p:sldLayoutId id="2147483667" r:id="rId5"/>
    <p:sldLayoutId id="2147483684" r:id="rId6"/>
    <p:sldLayoutId id="2147483687" r:id="rId7"/>
    <p:sldLayoutId id="2147483674" r:id="rId8"/>
    <p:sldLayoutId id="2147483675" r:id="rId9"/>
    <p:sldLayoutId id="2147483677" r:id="rId10"/>
    <p:sldLayoutId id="2147483676" r:id="rId11"/>
    <p:sldLayoutId id="2147483678" r:id="rId12"/>
    <p:sldLayoutId id="2147483686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234" userDrawn="1">
          <p15:clr>
            <a:srgbClr val="F26B43"/>
          </p15:clr>
        </p15:guide>
        <p15:guide id="3" pos="4526" userDrawn="1">
          <p15:clr>
            <a:srgbClr val="F26B43"/>
          </p15:clr>
        </p15:guide>
        <p15:guide id="4" orient="horz" pos="3475" userDrawn="1">
          <p15:clr>
            <a:srgbClr val="F26B43"/>
          </p15:clr>
        </p15:guide>
        <p15:guide id="5" pos="181" userDrawn="1">
          <p15:clr>
            <a:srgbClr val="F26B43"/>
          </p15:clr>
        </p15:guide>
        <p15:guide id="6" pos="4378" userDrawn="1">
          <p15:clr>
            <a:srgbClr val="F26B43"/>
          </p15:clr>
        </p15:guide>
        <p15:guide id="7" pos="1379" userDrawn="1">
          <p15:clr>
            <a:srgbClr val="F26B43"/>
          </p15:clr>
        </p15:guide>
        <p15:guide id="8" pos="5579" userDrawn="1">
          <p15:clr>
            <a:srgbClr val="F26B43"/>
          </p15:clr>
        </p15:guide>
        <p15:guide id="9" orient="horz" pos="935" userDrawn="1">
          <p15:clr>
            <a:srgbClr val="F26B43"/>
          </p15:clr>
        </p15:guide>
        <p15:guide id="10" orient="horz" pos="2069" userDrawn="1">
          <p15:clr>
            <a:srgbClr val="F26B43"/>
          </p15:clr>
        </p15:guide>
        <p15:guide id="11" orient="horz" pos="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Fjärrundervisning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dirty="0" smtClean="0"/>
              <a:t>Forskning och framtid</a:t>
            </a:r>
            <a:endParaRPr lang="sv-SE" sz="20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Jörgen From</a:t>
            </a:r>
          </a:p>
          <a:p>
            <a:r>
              <a:rPr lang="sv-SE" dirty="0" smtClean="0"/>
              <a:t>Pedagogiska institutionen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1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Tekniken anpassas till pedagogiken, börjar gynna pedagogisk </a:t>
            </a:r>
            <a:r>
              <a:rPr lang="sv-SE" dirty="0" smtClean="0"/>
              <a:t>utveckling (</a:t>
            </a:r>
            <a:r>
              <a:rPr lang="sv-SE" i="1" dirty="0" smtClean="0"/>
              <a:t>vanlig process!</a:t>
            </a:r>
            <a:r>
              <a:rPr lang="sv-SE" dirty="0" smtClean="0"/>
              <a:t>):</a:t>
            </a:r>
            <a:endParaRPr lang="sv-SE" dirty="0"/>
          </a:p>
          <a:p>
            <a:r>
              <a:rPr lang="sv-SE" i="1" dirty="0"/>
              <a:t>IT stöttar våra lektioner, inte styr</a:t>
            </a:r>
            <a:r>
              <a:rPr lang="sv-SE" dirty="0"/>
              <a:t>…</a:t>
            </a:r>
          </a:p>
          <a:p>
            <a:r>
              <a:rPr lang="sv-SE" i="1" dirty="0"/>
              <a:t>Vi kan använda teknikstödda uppgifter som engagerar alla elever</a:t>
            </a:r>
            <a:r>
              <a:rPr lang="sv-SE" dirty="0"/>
              <a:t>…</a:t>
            </a:r>
          </a:p>
          <a:p>
            <a:r>
              <a:rPr lang="sv-SE" i="1" dirty="0"/>
              <a:t>Vi utvecklar vårt ’tänk’</a:t>
            </a:r>
            <a:r>
              <a:rPr lang="sv-SE" dirty="0"/>
              <a:t>…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En ökad efterfrågan om att rektor/ledning agerar/tar ansvar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</a:t>
            </a:r>
          </a:p>
        </p:txBody>
      </p:sp>
    </p:spTree>
    <p:extLst>
      <p:ext uri="{BB962C8B-B14F-4D97-AF65-F5344CB8AC3E}">
        <p14:creationId xmlns:p14="http://schemas.microsoft.com/office/powerpoint/2010/main" val="22987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Fjärrundervisning </a:t>
            </a:r>
            <a:r>
              <a:rPr lang="sv-SE" dirty="0"/>
              <a:t>innebär att undervisning blir mer en </a:t>
            </a:r>
            <a:r>
              <a:rPr lang="sv-SE" dirty="0" smtClean="0"/>
              <a:t>kollegial angelägenhet och en verksamhetsfråga</a:t>
            </a:r>
            <a:r>
              <a:rPr lang="sv-SE" dirty="0"/>
              <a:t>, ej en fråga för den enskilde läraren (</a:t>
            </a:r>
            <a:r>
              <a:rPr lang="sv-SE" i="1" dirty="0"/>
              <a:t>vanlig process</a:t>
            </a:r>
            <a:r>
              <a:rPr lang="sv-SE" i="1" dirty="0" smtClean="0"/>
              <a:t>!</a:t>
            </a:r>
            <a:r>
              <a:rPr lang="sv-SE" dirty="0" smtClean="0"/>
              <a:t>)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Behov av ett strategiskt ledarskap, tex:</a:t>
            </a:r>
          </a:p>
          <a:p>
            <a:pPr>
              <a:spcBef>
                <a:spcPts val="0"/>
              </a:spcBef>
            </a:pPr>
            <a:r>
              <a:rPr lang="sv-SE" dirty="0"/>
              <a:t>Förutsättningar, infrastruktur och stöd</a:t>
            </a:r>
          </a:p>
          <a:p>
            <a:pPr>
              <a:spcBef>
                <a:spcPts val="0"/>
              </a:spcBef>
            </a:pPr>
            <a:r>
              <a:rPr lang="sv-SE" dirty="0"/>
              <a:t>Kvalitet</a:t>
            </a:r>
          </a:p>
          <a:p>
            <a:pPr>
              <a:spcBef>
                <a:spcPts val="0"/>
              </a:spcBef>
            </a:pPr>
            <a:r>
              <a:rPr lang="sv-SE" dirty="0"/>
              <a:t>Utveckling</a:t>
            </a:r>
          </a:p>
          <a:p>
            <a:pPr>
              <a:spcBef>
                <a:spcPts val="0"/>
              </a:spcBef>
            </a:pPr>
            <a:r>
              <a:rPr lang="sv-SE" dirty="0"/>
              <a:t>Organisation av verksamheten</a:t>
            </a:r>
          </a:p>
          <a:p>
            <a:pPr marL="0" indent="0">
              <a:buNone/>
            </a:pP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”Fjärrundervisning </a:t>
            </a:r>
            <a:r>
              <a:rPr lang="sv-SE" dirty="0">
                <a:ea typeface="Calibri" panose="020F0502020204030204" pitchFamily="34" charset="0"/>
                <a:cs typeface="Times New Roman" panose="02020603050405020304" pitchFamily="18" charset="0"/>
              </a:rPr>
              <a:t>har på kort tid gått från att vara en ganska rörig undervisningsform, med rädsla för teknikstrul och diskussion om mjukvaror, till att bli något som är pedagogiskt utvecklande</a:t>
            </a:r>
            <a:r>
              <a:rPr lang="sv-S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</a:t>
            </a:r>
          </a:p>
        </p:txBody>
      </p:sp>
    </p:spTree>
    <p:extLst>
      <p:ext uri="{BB962C8B-B14F-4D97-AF65-F5344CB8AC3E}">
        <p14:creationId xmlns:p14="http://schemas.microsoft.com/office/powerpoint/2010/main" val="19100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Lärarna gick:</a:t>
            </a:r>
          </a:p>
          <a:p>
            <a:r>
              <a:rPr lang="sv-SE" dirty="0" smtClean="0"/>
              <a:t>Från att se </a:t>
            </a:r>
            <a:r>
              <a:rPr lang="sv-SE" i="1" dirty="0" smtClean="0"/>
              <a:t>fungerande </a:t>
            </a:r>
            <a:r>
              <a:rPr lang="sv-SE" i="1" dirty="0"/>
              <a:t>teknik </a:t>
            </a:r>
            <a:r>
              <a:rPr lang="sv-SE" dirty="0"/>
              <a:t>som den viktigaste faktorn för att lyckas med fjärrundervisning </a:t>
            </a:r>
            <a:r>
              <a:rPr lang="sv-SE" dirty="0" smtClean="0"/>
              <a:t>till att betona </a:t>
            </a:r>
            <a:r>
              <a:rPr lang="sv-SE" i="1" dirty="0" smtClean="0"/>
              <a:t>förhållningssätt</a:t>
            </a:r>
            <a:r>
              <a:rPr lang="sv-SE" i="1" dirty="0"/>
              <a:t>, samarbete </a:t>
            </a:r>
            <a:r>
              <a:rPr lang="sv-SE" dirty="0"/>
              <a:t>och </a:t>
            </a:r>
            <a:r>
              <a:rPr lang="sv-SE" dirty="0" smtClean="0"/>
              <a:t>ett </a:t>
            </a:r>
            <a:r>
              <a:rPr lang="sv-SE" i="1" dirty="0" smtClean="0"/>
              <a:t>strategiskt ledarskap</a:t>
            </a:r>
            <a:r>
              <a:rPr lang="sv-SE" dirty="0" smtClean="0"/>
              <a:t>.</a:t>
            </a:r>
          </a:p>
          <a:p>
            <a:r>
              <a:rPr lang="sv-SE" dirty="0"/>
              <a:t>F</a:t>
            </a:r>
            <a:r>
              <a:rPr lang="sv-SE" dirty="0" smtClean="0"/>
              <a:t>rån </a:t>
            </a:r>
            <a:r>
              <a:rPr lang="sv-SE" dirty="0"/>
              <a:t>att se fjärrundervisning som ett </a:t>
            </a:r>
            <a:r>
              <a:rPr lang="sv-SE" i="1" dirty="0"/>
              <a:t>alternativ</a:t>
            </a:r>
            <a:r>
              <a:rPr lang="sv-SE" dirty="0"/>
              <a:t> till reguljär undervisning, till att se </a:t>
            </a:r>
            <a:r>
              <a:rPr lang="sv-SE" dirty="0" smtClean="0"/>
              <a:t>den som </a:t>
            </a:r>
            <a:r>
              <a:rPr lang="sv-SE" i="1" dirty="0"/>
              <a:t>central</a:t>
            </a:r>
            <a:r>
              <a:rPr lang="sv-SE" dirty="0"/>
              <a:t> för </a:t>
            </a:r>
            <a:r>
              <a:rPr lang="sv-SE" dirty="0" smtClean="0"/>
              <a:t>såväl den egna professionella utvecklingen som för </a:t>
            </a:r>
            <a:r>
              <a:rPr lang="sv-SE" dirty="0"/>
              <a:t>skolans digitalisering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F</a:t>
            </a:r>
            <a:r>
              <a:rPr lang="sv-SE" dirty="0" smtClean="0"/>
              <a:t>rån </a:t>
            </a:r>
            <a:r>
              <a:rPr lang="sv-SE" dirty="0"/>
              <a:t>att sköta sin egen undervisning </a:t>
            </a:r>
            <a:r>
              <a:rPr lang="sv-SE" i="1" dirty="0"/>
              <a:t>själv</a:t>
            </a:r>
            <a:r>
              <a:rPr lang="sv-SE" dirty="0"/>
              <a:t> till att se undervisning som en </a:t>
            </a:r>
            <a:r>
              <a:rPr lang="sv-SE" i="1" dirty="0" smtClean="0"/>
              <a:t>teamaktivitet</a:t>
            </a:r>
            <a:r>
              <a:rPr lang="sv-SE" dirty="0" smtClean="0"/>
              <a:t> </a:t>
            </a:r>
            <a:r>
              <a:rPr lang="sv-SE" dirty="0"/>
              <a:t>som involverar </a:t>
            </a:r>
            <a:r>
              <a:rPr lang="sv-SE" dirty="0" smtClean="0"/>
              <a:t>kollegor </a:t>
            </a:r>
            <a:r>
              <a:rPr lang="sv-SE" dirty="0"/>
              <a:t>och det omgivande </a:t>
            </a:r>
            <a:r>
              <a:rPr lang="sv-SE" i="1" dirty="0"/>
              <a:t>samhället</a:t>
            </a:r>
            <a:r>
              <a:rPr lang="sv-SE" dirty="0"/>
              <a:t> på ett nytt sätt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</a:t>
            </a:r>
          </a:p>
        </p:txBody>
      </p:sp>
    </p:spTree>
    <p:extLst>
      <p:ext uri="{BB962C8B-B14F-4D97-AF65-F5344CB8AC3E}">
        <p14:creationId xmlns:p14="http://schemas.microsoft.com/office/powerpoint/2010/main" val="14180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Varför denna utveckling?</a:t>
            </a:r>
          </a:p>
          <a:p>
            <a:pPr marL="0" indent="0">
              <a:buNone/>
            </a:pPr>
            <a:r>
              <a:rPr lang="sv-SE" dirty="0" smtClean="0"/>
              <a:t>En rimlig slutsats - för lärarna har de </a:t>
            </a:r>
            <a:r>
              <a:rPr lang="sv-SE" dirty="0"/>
              <a:t>digitala verktygen ett </a:t>
            </a:r>
            <a:r>
              <a:rPr lang="sv-SE" i="1" dirty="0"/>
              <a:t>pedagogiskt</a:t>
            </a:r>
            <a:r>
              <a:rPr lang="sv-SE" dirty="0"/>
              <a:t> syfte, digital teknik möjliggör att genomföra fjärrundervisning av hög kvalitet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Digitaliseringen </a:t>
            </a:r>
            <a:r>
              <a:rPr lang="sv-SE" dirty="0"/>
              <a:t>är sålunda inte ett mål i sig utan ett sätt att realisera pedagogiska mål, vilket pekar på att skolans digitalisering </a:t>
            </a:r>
            <a:r>
              <a:rPr lang="sv-SE" dirty="0" smtClean="0"/>
              <a:t>är en </a:t>
            </a:r>
            <a:r>
              <a:rPr lang="sv-SE" i="1" dirty="0"/>
              <a:t>pedagogisk</a:t>
            </a:r>
            <a:r>
              <a:rPr lang="sv-SE" dirty="0"/>
              <a:t> fråga och inte en teknisk. 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</a:t>
            </a:r>
          </a:p>
        </p:txBody>
      </p:sp>
    </p:spTree>
    <p:extLst>
      <p:ext uri="{BB962C8B-B14F-4D97-AF65-F5344CB8AC3E}">
        <p14:creationId xmlns:p14="http://schemas.microsoft.com/office/powerpoint/2010/main" val="6310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>
                <a:solidFill>
                  <a:prstClr val="black"/>
                </a:solidFill>
              </a:rPr>
              <a:t>Blended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learning</a:t>
            </a:r>
            <a:r>
              <a:rPr lang="sv-SE" dirty="0">
                <a:solidFill>
                  <a:prstClr val="black"/>
                </a:solidFill>
              </a:rPr>
              <a:t> design: analysera behov, anpassa, kombinera synkront-asynkront</a:t>
            </a:r>
          </a:p>
          <a:p>
            <a:r>
              <a:rPr lang="sv-SE" dirty="0">
                <a:solidFill>
                  <a:prstClr val="black"/>
                </a:solidFill>
              </a:rPr>
              <a:t>Online </a:t>
            </a:r>
            <a:r>
              <a:rPr lang="sv-SE" dirty="0" err="1" smtClean="0">
                <a:solidFill>
                  <a:prstClr val="black"/>
                </a:solidFill>
              </a:rPr>
              <a:t>assessment</a:t>
            </a:r>
            <a:endParaRPr lang="sv-SE" dirty="0">
              <a:solidFill>
                <a:prstClr val="black"/>
              </a:solidFill>
            </a:endParaRPr>
          </a:p>
          <a:p>
            <a:r>
              <a:rPr lang="sv-SE" dirty="0">
                <a:solidFill>
                  <a:prstClr val="black"/>
                </a:solidFill>
              </a:rPr>
              <a:t>Aktivt lärande: problem-/</a:t>
            </a:r>
            <a:r>
              <a:rPr lang="sv-SE" dirty="0" err="1">
                <a:solidFill>
                  <a:prstClr val="black"/>
                </a:solidFill>
              </a:rPr>
              <a:t>case</a:t>
            </a:r>
            <a:r>
              <a:rPr lang="sv-SE" dirty="0">
                <a:solidFill>
                  <a:prstClr val="black"/>
                </a:solidFill>
              </a:rPr>
              <a:t>-baserat, autentiskt, </a:t>
            </a:r>
            <a:r>
              <a:rPr lang="sv-SE" dirty="0" smtClean="0">
                <a:solidFill>
                  <a:prstClr val="black"/>
                </a:solidFill>
              </a:rPr>
              <a:t>samarbete</a:t>
            </a:r>
          </a:p>
          <a:p>
            <a:r>
              <a:rPr lang="sv-SE" dirty="0" err="1" smtClean="0">
                <a:solidFill>
                  <a:prstClr val="black"/>
                </a:solidFill>
              </a:rPr>
              <a:t>Omdesign</a:t>
            </a:r>
            <a:r>
              <a:rPr lang="sv-SE" dirty="0" smtClean="0">
                <a:solidFill>
                  <a:prstClr val="black"/>
                </a:solidFill>
              </a:rPr>
              <a:t> av </a:t>
            </a:r>
            <a:r>
              <a:rPr lang="sv-SE" dirty="0">
                <a:solidFill>
                  <a:prstClr val="black"/>
                </a:solidFill>
              </a:rPr>
              <a:t>lärmiljöer </a:t>
            </a:r>
            <a:r>
              <a:rPr lang="sv-SE" dirty="0" smtClean="0">
                <a:solidFill>
                  <a:prstClr val="black"/>
                </a:solidFill>
              </a:rPr>
              <a:t>tex </a:t>
            </a:r>
            <a:r>
              <a:rPr lang="sv-SE" dirty="0" err="1">
                <a:solidFill>
                  <a:prstClr val="black"/>
                </a:solidFill>
              </a:rPr>
              <a:t>Flipped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Classroom</a:t>
            </a:r>
            <a:r>
              <a:rPr lang="sv-SE" dirty="0">
                <a:solidFill>
                  <a:prstClr val="black"/>
                </a:solidFill>
              </a:rPr>
              <a:t>, multipla </a:t>
            </a:r>
            <a:r>
              <a:rPr lang="sv-SE" dirty="0" err="1" smtClean="0">
                <a:solidFill>
                  <a:prstClr val="black"/>
                </a:solidFill>
              </a:rPr>
              <a:t>lärverktyg</a:t>
            </a:r>
            <a:r>
              <a:rPr lang="sv-SE" dirty="0" smtClean="0">
                <a:solidFill>
                  <a:prstClr val="black"/>
                </a:solidFill>
              </a:rPr>
              <a:t>, mobilitet, flexibilitet </a:t>
            </a:r>
            <a:endParaRPr lang="sv-SE" dirty="0">
              <a:solidFill>
                <a:prstClr val="black"/>
              </a:solidFill>
            </a:endParaRPr>
          </a:p>
          <a:p>
            <a:r>
              <a:rPr lang="sv-SE" dirty="0" smtClean="0">
                <a:solidFill>
                  <a:prstClr val="black"/>
                </a:solidFill>
              </a:rPr>
              <a:t>BYOD (Bring </a:t>
            </a:r>
            <a:r>
              <a:rPr lang="sv-SE" dirty="0" err="1">
                <a:solidFill>
                  <a:prstClr val="black"/>
                </a:solidFill>
              </a:rPr>
              <a:t>your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>
                <a:solidFill>
                  <a:prstClr val="black"/>
                </a:solidFill>
              </a:rPr>
              <a:t>own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device</a:t>
            </a:r>
            <a:r>
              <a:rPr lang="sv-SE" dirty="0" smtClean="0">
                <a:solidFill>
                  <a:prstClr val="black"/>
                </a:solidFill>
              </a:rPr>
              <a:t>)</a:t>
            </a:r>
          </a:p>
          <a:p>
            <a:r>
              <a:rPr lang="sv-SE" dirty="0" err="1" smtClean="0">
                <a:solidFill>
                  <a:prstClr val="black"/>
                </a:solidFill>
              </a:rPr>
              <a:t>IoT</a:t>
            </a:r>
            <a:r>
              <a:rPr lang="sv-SE" dirty="0" smtClean="0">
                <a:solidFill>
                  <a:prstClr val="black"/>
                </a:solidFill>
              </a:rPr>
              <a:t> – </a:t>
            </a:r>
            <a:r>
              <a:rPr lang="sv-SE" dirty="0" err="1" smtClean="0">
                <a:solidFill>
                  <a:prstClr val="black"/>
                </a:solidFill>
              </a:rPr>
              <a:t>utrutning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 smtClean="0">
                <a:solidFill>
                  <a:prstClr val="black"/>
                </a:solidFill>
              </a:rPr>
              <a:t>men även kläder, klockor </a:t>
            </a:r>
            <a:r>
              <a:rPr lang="sv-SE" dirty="0" err="1" smtClean="0">
                <a:solidFill>
                  <a:prstClr val="black"/>
                </a:solidFill>
              </a:rPr>
              <a:t>etc</a:t>
            </a:r>
            <a:endParaRPr lang="sv-SE" dirty="0">
              <a:solidFill>
                <a:prstClr val="black"/>
              </a:solidFill>
            </a:endParaRPr>
          </a:p>
          <a:p>
            <a:r>
              <a:rPr lang="sv-SE" dirty="0">
                <a:solidFill>
                  <a:prstClr val="black"/>
                </a:solidFill>
              </a:rPr>
              <a:t>Learning </a:t>
            </a:r>
            <a:r>
              <a:rPr lang="sv-SE" dirty="0" err="1" smtClean="0">
                <a:solidFill>
                  <a:prstClr val="black"/>
                </a:solidFill>
              </a:rPr>
              <a:t>analythics</a:t>
            </a:r>
            <a:endParaRPr lang="sv-SE" dirty="0" smtClean="0">
              <a:solidFill>
                <a:prstClr val="black"/>
              </a:solidFill>
            </a:endParaRPr>
          </a:p>
          <a:p>
            <a:r>
              <a:rPr lang="sv-SE" dirty="0" err="1" smtClean="0">
                <a:solidFill>
                  <a:prstClr val="black"/>
                </a:solidFill>
              </a:rPr>
              <a:t>Coding</a:t>
            </a:r>
            <a:r>
              <a:rPr lang="sv-SE" dirty="0" smtClean="0">
                <a:solidFill>
                  <a:prstClr val="black"/>
                </a:solidFill>
              </a:rPr>
              <a:t> as a Literacy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framtid</a:t>
            </a:r>
          </a:p>
        </p:txBody>
      </p:sp>
    </p:spTree>
    <p:extLst>
      <p:ext uri="{BB962C8B-B14F-4D97-AF65-F5344CB8AC3E}">
        <p14:creationId xmlns:p14="http://schemas.microsoft.com/office/powerpoint/2010/main" val="10330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</a:t>
            </a:r>
            <a:r>
              <a:rPr lang="sv-SE" dirty="0" smtClean="0">
                <a:solidFill>
                  <a:prstClr val="black"/>
                </a:solidFill>
              </a:rPr>
              <a:t>mnesövergripande/tvärvetenskaplig, Robotik, Makerspace </a:t>
            </a:r>
            <a:r>
              <a:rPr lang="sv-SE" dirty="0" err="1" smtClean="0">
                <a:solidFill>
                  <a:prstClr val="black"/>
                </a:solidFill>
              </a:rPr>
              <a:t>etc</a:t>
            </a:r>
            <a:r>
              <a:rPr lang="sv-SE" dirty="0" smtClean="0">
                <a:solidFill>
                  <a:prstClr val="black"/>
                </a:solidFill>
              </a:rPr>
              <a:t>  (</a:t>
            </a:r>
            <a:r>
              <a:rPr lang="sv-SE" dirty="0" smtClean="0"/>
              <a:t>Stockholm Makerspace: ”Det </a:t>
            </a:r>
            <a:r>
              <a:rPr lang="sv-SE" dirty="0"/>
              <a:t>är en plats som syftar till att främja utforskande i gränslandet mellan teknik, konst och hantverk och uppmuntra lekfullt meckande och driva innovation genom interdisciplinärt samarbete</a:t>
            </a:r>
            <a:r>
              <a:rPr lang="sv-SE" dirty="0" smtClean="0"/>
              <a:t>.”)</a:t>
            </a:r>
          </a:p>
          <a:p>
            <a:r>
              <a:rPr lang="sv-SE" dirty="0" smtClean="0">
                <a:solidFill>
                  <a:prstClr val="black"/>
                </a:solidFill>
              </a:rPr>
              <a:t>Big data, analyser på skol- och klassnivå</a:t>
            </a:r>
          </a:p>
          <a:p>
            <a:r>
              <a:rPr lang="sv-SE" dirty="0" smtClean="0">
                <a:solidFill>
                  <a:prstClr val="black"/>
                </a:solidFill>
              </a:rPr>
              <a:t>VR – vad blir fjärrundervisning?</a:t>
            </a:r>
          </a:p>
          <a:p>
            <a:r>
              <a:rPr lang="sv-SE" dirty="0" smtClean="0">
                <a:solidFill>
                  <a:prstClr val="black"/>
                </a:solidFill>
              </a:rPr>
              <a:t>Lärarroll i förändring – vart är vi på väg?</a:t>
            </a:r>
          </a:p>
          <a:p>
            <a:pPr marL="0" indent="0">
              <a:buNone/>
            </a:pPr>
            <a:endParaRPr lang="sv-SE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sv-SE" strike="sngStrike" dirty="0" smtClean="0">
                <a:solidFill>
                  <a:prstClr val="black"/>
                </a:solidFill>
              </a:rPr>
              <a:t>Reguljär, Fjärr, Distans </a:t>
            </a:r>
            <a:r>
              <a:rPr lang="sv-SE" dirty="0" smtClean="0">
                <a:solidFill>
                  <a:prstClr val="black"/>
                </a:solidFill>
              </a:rPr>
              <a:t>… Undervisning 2.0!! </a:t>
            </a:r>
          </a:p>
          <a:p>
            <a:pPr marL="0" indent="0">
              <a:buNone/>
            </a:pPr>
            <a:r>
              <a:rPr lang="sv-SE" dirty="0" smtClean="0">
                <a:solidFill>
                  <a:prstClr val="black"/>
                </a:solidFill>
              </a:rPr>
              <a:t>Vi har redan Elev 2.0…</a:t>
            </a:r>
          </a:p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framtid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12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>Fjärrundervisning:</a:t>
            </a:r>
          </a:p>
          <a:p>
            <a:r>
              <a:rPr lang="sv-SE" sz="2400" dirty="0" smtClean="0"/>
              <a:t>Innebär pedagogisk utveckling </a:t>
            </a:r>
          </a:p>
          <a:p>
            <a:r>
              <a:rPr lang="sv-SE" sz="2400" dirty="0" smtClean="0"/>
              <a:t>Innebär skolutveckling</a:t>
            </a:r>
          </a:p>
          <a:p>
            <a:r>
              <a:rPr lang="sv-SE" sz="2400" dirty="0" smtClean="0"/>
              <a:t>Är en central strategisk del i skolans digitalisering</a:t>
            </a:r>
          </a:p>
          <a:p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Och – vart är vi på väg?</a:t>
            </a:r>
            <a:endParaRPr lang="sv-SE" sz="24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 korta drag…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0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”</a:t>
            </a:r>
            <a:r>
              <a:rPr lang="sv-SE" sz="1900" dirty="0" smtClean="0"/>
              <a:t>Paradigmskifte” - </a:t>
            </a:r>
            <a:r>
              <a:rPr lang="sv-SE" sz="1900" dirty="0"/>
              <a:t>” </a:t>
            </a:r>
            <a:r>
              <a:rPr lang="sv-SE" sz="1900" dirty="0" smtClean="0"/>
              <a:t>Digital </a:t>
            </a:r>
            <a:r>
              <a:rPr lang="sv-SE" sz="1900" dirty="0"/>
              <a:t>revolution</a:t>
            </a:r>
            <a:r>
              <a:rPr lang="sv-SE" sz="1900" dirty="0" smtClean="0"/>
              <a:t>” - ”Den andra </a:t>
            </a:r>
            <a:r>
              <a:rPr lang="sv-SE" sz="1900" dirty="0"/>
              <a:t>maskinåldern”</a:t>
            </a:r>
          </a:p>
          <a:p>
            <a:pPr marL="0" indent="0">
              <a:buNone/>
            </a:pPr>
            <a:r>
              <a:rPr lang="sv-SE" sz="1900" dirty="0" smtClean="0"/>
              <a:t>Några </a:t>
            </a:r>
            <a:r>
              <a:rPr lang="sv-SE" sz="1900" dirty="0"/>
              <a:t>kännetecken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sv-SE" sz="1900" dirty="0"/>
              <a:t>Exponentiell </a:t>
            </a:r>
            <a:r>
              <a:rPr lang="sv-SE" sz="1900" dirty="0" smtClean="0"/>
              <a:t>förbättring</a:t>
            </a:r>
            <a:endParaRPr lang="sv-SE" sz="1900" dirty="0"/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sv-SE" sz="1900" dirty="0"/>
              <a:t>Digitalisering av </a:t>
            </a:r>
            <a:r>
              <a:rPr lang="sv-SE" sz="1900" dirty="0" smtClean="0"/>
              <a:t>information</a:t>
            </a:r>
            <a:endParaRPr lang="sv-SE" sz="1900" dirty="0"/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sv-SE" sz="1900" dirty="0"/>
              <a:t>Kombinationer av tidigare innovationer -&gt; nya innovationer </a:t>
            </a:r>
            <a:r>
              <a:rPr lang="sv-SE" sz="1900" dirty="0" smtClean="0"/>
              <a:t> (Steve Jobs)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sv-SE" sz="1900" dirty="0" smtClean="0"/>
              <a:t>Omstrukturering av samhälle och näringsliv (Kodak - </a:t>
            </a:r>
            <a:r>
              <a:rPr lang="sv-SE" sz="1900" dirty="0" err="1"/>
              <a:t>Instagram</a:t>
            </a:r>
            <a:r>
              <a:rPr lang="sv-SE" sz="1900" dirty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sv-SE" sz="1900" dirty="0"/>
              <a:t>Efterfrågan på kompetens </a:t>
            </a:r>
            <a:r>
              <a:rPr lang="sv-SE" sz="1900" dirty="0" smtClean="0"/>
              <a:t>förändras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sv-SE" sz="1900" dirty="0" smtClean="0"/>
              <a:t>Lärande </a:t>
            </a:r>
            <a:r>
              <a:rPr lang="sv-SE" sz="1900" dirty="0"/>
              <a:t>och tillgång till information och personer blir oberoende av </a:t>
            </a:r>
            <a:r>
              <a:rPr lang="sv-SE" sz="1900" dirty="0" smtClean="0"/>
              <a:t>plats (allt </a:t>
            </a:r>
            <a:r>
              <a:rPr lang="sv-SE" sz="1900" dirty="0"/>
              <a:t>större intresse för mobilt </a:t>
            </a:r>
            <a:r>
              <a:rPr lang="sv-SE" sz="1900" dirty="0" smtClean="0"/>
              <a:t>lärande) </a:t>
            </a:r>
            <a:endParaRPr lang="sv-SE" sz="1900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Några utgångspunkter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0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600" y="1918197"/>
            <a:ext cx="6654800" cy="369153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Några utgångspunkter</a:t>
            </a:r>
          </a:p>
        </p:txBody>
      </p:sp>
    </p:spTree>
    <p:extLst>
      <p:ext uri="{BB962C8B-B14F-4D97-AF65-F5344CB8AC3E}">
        <p14:creationId xmlns:p14="http://schemas.microsoft.com/office/powerpoint/2010/main" val="33625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Nationell IT-strategi för skolväsendet</a:t>
            </a:r>
          </a:p>
          <a:p>
            <a:pPr marL="0" indent="0">
              <a:buNone/>
            </a:pPr>
            <a:r>
              <a:rPr lang="sv-SE" dirty="0" smtClean="0"/>
              <a:t>Förändringar </a:t>
            </a:r>
            <a:r>
              <a:rPr lang="sv-SE" dirty="0"/>
              <a:t>i styrdokumenten - </a:t>
            </a:r>
            <a:r>
              <a:rPr lang="sv-SE" dirty="0" smtClean="0"/>
              <a:t>elever </a:t>
            </a:r>
            <a:r>
              <a:rPr lang="sv-SE" dirty="0"/>
              <a:t>i den svenska grundskolan ska </a:t>
            </a:r>
            <a:r>
              <a:rPr lang="sv-SE" dirty="0" smtClean="0"/>
              <a:t>lära </a:t>
            </a:r>
            <a:r>
              <a:rPr lang="sv-SE" dirty="0"/>
              <a:t>sig:</a:t>
            </a:r>
          </a:p>
          <a:p>
            <a:pPr lvl="0"/>
            <a:r>
              <a:rPr lang="sv-SE" dirty="0"/>
              <a:t>att förstå digitaliseringens påverkan på </a:t>
            </a:r>
            <a:r>
              <a:rPr lang="sv-SE" dirty="0" smtClean="0"/>
              <a:t>samhället</a:t>
            </a:r>
            <a:endParaRPr lang="sv-SE" dirty="0"/>
          </a:p>
          <a:p>
            <a:pPr lvl="0"/>
            <a:r>
              <a:rPr lang="sv-SE" dirty="0"/>
              <a:t>att kunna använda och förstå digitala verktyg och </a:t>
            </a:r>
            <a:r>
              <a:rPr lang="sv-SE" dirty="0" smtClean="0"/>
              <a:t>medier</a:t>
            </a:r>
            <a:endParaRPr lang="sv-SE" dirty="0"/>
          </a:p>
          <a:p>
            <a:pPr lvl="0"/>
            <a:r>
              <a:rPr lang="sv-SE" dirty="0"/>
              <a:t>att ha ett kritiskt och ansvarsfullt </a:t>
            </a:r>
            <a:r>
              <a:rPr lang="sv-SE" dirty="0" smtClean="0"/>
              <a:t>förhållningssätt</a:t>
            </a:r>
            <a:endParaRPr lang="sv-SE" dirty="0"/>
          </a:p>
          <a:p>
            <a:pPr lvl="0"/>
            <a:r>
              <a:rPr lang="sv-SE" dirty="0"/>
              <a:t>att kunna lösa problem och omsätta idéer i handling.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Några utgångspunkter</a:t>
            </a:r>
          </a:p>
        </p:txBody>
      </p:sp>
    </p:spTree>
    <p:extLst>
      <p:ext uri="{BB962C8B-B14F-4D97-AF65-F5344CB8AC3E}">
        <p14:creationId xmlns:p14="http://schemas.microsoft.com/office/powerpoint/2010/main" val="14811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Allmänna </a:t>
            </a:r>
            <a:r>
              <a:rPr lang="sv-SE" dirty="0"/>
              <a:t>investeringar i IKT i </a:t>
            </a:r>
            <a:r>
              <a:rPr lang="sv-SE" dirty="0" smtClean="0"/>
              <a:t>utbildning, </a:t>
            </a:r>
            <a:r>
              <a:rPr lang="sv-SE" dirty="0"/>
              <a:t>utan specifika syften för vad man investerar i eller hur IKT ska användas i undervisningen, ger i bästa fall blandade resultat.</a:t>
            </a:r>
          </a:p>
          <a:p>
            <a:r>
              <a:rPr lang="sv-SE" dirty="0"/>
              <a:t>Effektiviteten av IKT i undervisning i hög utsträckning beror på hur den används och vilket (pedagogiskt) syfte den ska tjäna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 smtClean="0"/>
              <a:t>Haelermans</a:t>
            </a:r>
            <a:r>
              <a:rPr lang="sv-SE" dirty="0"/>
              <a:t>, C (2017) Digital Tools in </a:t>
            </a:r>
            <a:r>
              <a:rPr lang="sv-SE" dirty="0" err="1"/>
              <a:t>Education</a:t>
            </a:r>
            <a:r>
              <a:rPr lang="sv-SE" dirty="0"/>
              <a:t>. </a:t>
            </a:r>
            <a:r>
              <a:rPr lang="en-GB" dirty="0"/>
              <a:t>On Usage, Effects, and the Role of the </a:t>
            </a:r>
            <a:r>
              <a:rPr lang="en-GB" dirty="0" smtClean="0"/>
              <a:t>Teacher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forskning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87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Det finns ingen korrelation mellan användning av IKT – prestation på tester/prov</a:t>
            </a:r>
          </a:p>
          <a:p>
            <a:pPr marL="0" indent="0">
              <a:buNone/>
            </a:pPr>
            <a:r>
              <a:rPr lang="sv-SE" dirty="0"/>
              <a:t>Det finns en uppenbar korrelation mellan att använda IKT </a:t>
            </a:r>
            <a:r>
              <a:rPr lang="sv-SE" u="sng" dirty="0"/>
              <a:t>för att </a:t>
            </a:r>
            <a:r>
              <a:rPr lang="sv-SE" u="sng" dirty="0" smtClean="0"/>
              <a:t>stödja </a:t>
            </a:r>
            <a:r>
              <a:rPr lang="sv-SE" u="sng" dirty="0"/>
              <a:t>lärande</a:t>
            </a:r>
            <a:r>
              <a:rPr lang="sv-SE" dirty="0"/>
              <a:t> - stora förbättringar i prestation på tester/prov</a:t>
            </a:r>
          </a:p>
          <a:p>
            <a:r>
              <a:rPr lang="sv-SE" dirty="0" smtClean="0">
                <a:cs typeface="Times New Roman" pitchFamily="18" charset="0"/>
              </a:rPr>
              <a:t>Stor </a:t>
            </a:r>
            <a:r>
              <a:rPr lang="sv-SE" dirty="0">
                <a:cs typeface="Times New Roman" pitchFamily="18" charset="0"/>
              </a:rPr>
              <a:t>potential för pedagogisk utveckling via </a:t>
            </a:r>
            <a:r>
              <a:rPr lang="sv-SE" dirty="0" smtClean="0">
                <a:cs typeface="Times New Roman" pitchFamily="18" charset="0"/>
              </a:rPr>
              <a:t>IKT</a:t>
            </a:r>
          </a:p>
          <a:p>
            <a:r>
              <a:rPr lang="sv-SE" dirty="0"/>
              <a:t>Hela verksamheten, inte bara undervisning, ger de bästa effekterna</a:t>
            </a:r>
            <a:endParaRPr lang="sv-SE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v-SE" dirty="0" smtClean="0">
                <a:cs typeface="Times New Roman" pitchFamily="18" charset="0"/>
              </a:rPr>
              <a:t>Fjärrundervisning </a:t>
            </a:r>
            <a:r>
              <a:rPr lang="sv-SE" dirty="0">
                <a:cs typeface="Times New Roman" pitchFamily="18" charset="0"/>
              </a:rPr>
              <a:t>– </a:t>
            </a:r>
            <a:r>
              <a:rPr lang="sv-SE" dirty="0" smtClean="0">
                <a:cs typeface="Times New Roman" pitchFamily="18" charset="0"/>
              </a:rPr>
              <a:t>ett sämre alternativ till reguljär undervisning, eller en </a:t>
            </a:r>
            <a:r>
              <a:rPr lang="sv-SE" dirty="0">
                <a:cs typeface="Times New Roman" pitchFamily="18" charset="0"/>
              </a:rPr>
              <a:t>medveten användning av IKT för att stödja elevers </a:t>
            </a:r>
            <a:r>
              <a:rPr lang="sv-SE" dirty="0" smtClean="0">
                <a:cs typeface="Times New Roman" pitchFamily="18" charset="0"/>
              </a:rPr>
              <a:t>lärande?</a:t>
            </a:r>
            <a:endParaRPr lang="sv-SE" dirty="0">
              <a:cs typeface="Times New Roman" pitchFamily="18" charset="0"/>
            </a:endParaRP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</a:t>
            </a:r>
          </a:p>
        </p:txBody>
      </p:sp>
    </p:spTree>
    <p:extLst>
      <p:ext uri="{BB962C8B-B14F-4D97-AF65-F5344CB8AC3E}">
        <p14:creationId xmlns:p14="http://schemas.microsoft.com/office/powerpoint/2010/main" val="21637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Centrala framgångsfaktorer:</a:t>
            </a:r>
          </a:p>
          <a:p>
            <a:r>
              <a:rPr lang="sv-SE" dirty="0" smtClean="0"/>
              <a:t>Undervisningens </a:t>
            </a:r>
            <a:r>
              <a:rPr lang="sv-SE" dirty="0"/>
              <a:t>behov styr teknikanvändning</a:t>
            </a:r>
          </a:p>
          <a:p>
            <a:r>
              <a:rPr lang="sv-SE" dirty="0" smtClean="0"/>
              <a:t>Samarbete </a:t>
            </a:r>
            <a:r>
              <a:rPr lang="sv-SE" dirty="0"/>
              <a:t>och ledarskap i hela linjen huvudman - skolledning – lärare</a:t>
            </a:r>
          </a:p>
          <a:p>
            <a:r>
              <a:rPr lang="sv-SE" dirty="0" smtClean="0"/>
              <a:t>Lärare </a:t>
            </a:r>
            <a:r>
              <a:rPr lang="sv-SE" dirty="0"/>
              <a:t>leder elevernas arbete, oavsett om de arbetar ensamma eller i grupp - det pedagogiska ledarskapet</a:t>
            </a:r>
            <a:r>
              <a:rPr lang="sv-SE" dirty="0" smtClean="0"/>
              <a:t>!</a:t>
            </a:r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</a:t>
            </a:r>
          </a:p>
        </p:txBody>
      </p:sp>
    </p:spTree>
    <p:extLst>
      <p:ext uri="{BB962C8B-B14F-4D97-AF65-F5344CB8AC3E}">
        <p14:creationId xmlns:p14="http://schemas.microsoft.com/office/powerpoint/2010/main" val="22812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Från teknik…			</a:t>
            </a:r>
            <a:r>
              <a:rPr lang="sv-SE" b="1" dirty="0" smtClean="0"/>
              <a:t>….</a:t>
            </a:r>
            <a:r>
              <a:rPr lang="sv-SE" b="1" dirty="0"/>
              <a:t>till pedagogik:</a:t>
            </a:r>
          </a:p>
          <a:p>
            <a:r>
              <a:rPr lang="sv-SE" dirty="0"/>
              <a:t>Dåligt ljud/lagg</a:t>
            </a:r>
            <a:r>
              <a:rPr lang="sv-SE" dirty="0" smtClean="0"/>
              <a:t>…</a:t>
            </a:r>
            <a:r>
              <a:rPr lang="sv-SE" dirty="0"/>
              <a:t>		</a:t>
            </a:r>
            <a:r>
              <a:rPr lang="sv-SE" dirty="0" smtClean="0"/>
              <a:t>….</a:t>
            </a:r>
            <a:r>
              <a:rPr lang="sv-SE" dirty="0"/>
              <a:t>hur fördela ord</a:t>
            </a:r>
          </a:p>
          <a:p>
            <a:r>
              <a:rPr lang="sv-SE" dirty="0"/>
              <a:t>Vilken utrustning…		….hur kunna se varandra</a:t>
            </a:r>
          </a:p>
          <a:p>
            <a:r>
              <a:rPr lang="sv-SE" dirty="0"/>
              <a:t>Vilka verktyg….		</a:t>
            </a:r>
            <a:r>
              <a:rPr lang="sv-SE" dirty="0" smtClean="0"/>
              <a:t>…</a:t>
            </a:r>
            <a:r>
              <a:rPr lang="sv-SE" dirty="0"/>
              <a:t>alltmer nöjda elever och</a:t>
            </a:r>
          </a:p>
          <a:p>
            <a:r>
              <a:rPr lang="sv-SE" dirty="0"/>
              <a:t>Hur genomföra rent tekniskt….	</a:t>
            </a:r>
            <a:r>
              <a:rPr lang="sv-SE" dirty="0" smtClean="0"/>
              <a:t>…</a:t>
            </a:r>
            <a:r>
              <a:rPr lang="sv-SE" dirty="0"/>
              <a:t>alltmer nöjda lärare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Tar tid</a:t>
            </a:r>
            <a:r>
              <a:rPr lang="sv-SE" b="1" dirty="0" smtClean="0"/>
              <a:t>….</a:t>
            </a:r>
            <a:r>
              <a:rPr lang="sv-SE" b="1" dirty="0"/>
              <a:t>			</a:t>
            </a:r>
            <a:r>
              <a:rPr lang="sv-SE" b="1" dirty="0" smtClean="0"/>
              <a:t>…</a:t>
            </a:r>
            <a:r>
              <a:rPr lang="sv-SE" b="1" dirty="0"/>
              <a:t>vinner tid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</a:t>
            </a:r>
          </a:p>
        </p:txBody>
      </p:sp>
    </p:spTree>
    <p:extLst>
      <p:ext uri="{BB962C8B-B14F-4D97-AF65-F5344CB8AC3E}">
        <p14:creationId xmlns:p14="http://schemas.microsoft.com/office/powerpoint/2010/main" val="16506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umu SE v01">
  <a:themeElements>
    <a:clrScheme name="Umeå Universitet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Umeå Universitet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eå Universitet.potx" id="{2F552BE5-29CE-499A-A660-F176591E2A45}" vid="{E86E6282-E085-44B8-8DAD-FB7DF07483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umu SE v01</Template>
  <TotalTime>454</TotalTime>
  <Words>743</Words>
  <Application>Microsoft Office PowerPoint</Application>
  <PresentationFormat>Bildspel på skärmen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4" baseType="lpstr">
      <vt:lpstr>Arial</vt:lpstr>
      <vt:lpstr>Calibri</vt:lpstr>
      <vt:lpstr>Courier New</vt:lpstr>
      <vt:lpstr>Georgia</vt:lpstr>
      <vt:lpstr>Lucida Grande</vt:lpstr>
      <vt:lpstr>Times New Roman</vt:lpstr>
      <vt:lpstr>Verdana</vt:lpstr>
      <vt:lpstr>Wingdings</vt:lpstr>
      <vt:lpstr>Presentation umu SE v01</vt:lpstr>
      <vt:lpstr>Fjärrundervisning  Forskning och framtid</vt:lpstr>
      <vt:lpstr>I korta drag…</vt:lpstr>
      <vt:lpstr>Några utgångspunkter</vt:lpstr>
      <vt:lpstr>Några utgångspunkter</vt:lpstr>
      <vt:lpstr>Några utgångspunkter</vt:lpstr>
      <vt:lpstr>forskning</vt:lpstr>
      <vt:lpstr>forskning</vt:lpstr>
      <vt:lpstr>forskning</vt:lpstr>
      <vt:lpstr>forskning</vt:lpstr>
      <vt:lpstr>forskning</vt:lpstr>
      <vt:lpstr>forskning</vt:lpstr>
      <vt:lpstr>forskning</vt:lpstr>
      <vt:lpstr>forskning</vt:lpstr>
      <vt:lpstr>framtid</vt:lpstr>
      <vt:lpstr>framtid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ruBrik lorem ipsum</dc:title>
  <dc:creator>Jörgen From</dc:creator>
  <cp:lastModifiedBy>Jörgen From</cp:lastModifiedBy>
  <cp:revision>27</cp:revision>
  <dcterms:created xsi:type="dcterms:W3CDTF">2018-01-23T11:17:49Z</dcterms:created>
  <dcterms:modified xsi:type="dcterms:W3CDTF">2018-01-23T18:52:07Z</dcterms:modified>
</cp:coreProperties>
</file>